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6"/>
  </p:notesMasterIdLst>
  <p:sldIdLst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7" autoAdjust="0"/>
    <p:restoredTop sz="94660"/>
  </p:normalViewPr>
  <p:slideViewPr>
    <p:cSldViewPr snapToGrid="0">
      <p:cViewPr varScale="1">
        <p:scale>
          <a:sx n="69" d="100"/>
          <a:sy n="69" d="100"/>
        </p:scale>
        <p:origin x="60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10/31/2022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10/31/2022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mailto:mbreedi4@stumail.northeaststate.edu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jbass6@stumail.northeaststate.edu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8">
            <a:extLst>
              <a:ext uri="{FF2B5EF4-FFF2-40B4-BE49-F238E27FC236}">
                <a16:creationId xmlns:a16="http://schemas.microsoft.com/office/drawing/2014/main" id="{068ACACB-DD9E-4155-84BF-8E4D43DEC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0" name="Rectangle 139">
              <a:extLst>
                <a:ext uri="{FF2B5EF4-FFF2-40B4-BE49-F238E27FC236}">
                  <a16:creationId xmlns:a16="http://schemas.microsoft.com/office/drawing/2014/main" id="{8A7B0AF6-6256-4262-A76E-47B08EAB9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1" name="Picture 2">
              <a:extLst>
                <a:ext uri="{FF2B5EF4-FFF2-40B4-BE49-F238E27FC236}">
                  <a16:creationId xmlns:a16="http://schemas.microsoft.com/office/drawing/2014/main" id="{8034A3B1-2FBE-4771-84C6-797415E99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t="6504" b="9202"/>
          <a:stretch/>
        </p:blipFill>
        <p:spPr>
          <a:xfrm>
            <a:off x="36223" y="7678"/>
            <a:ext cx="12188389" cy="6857990"/>
          </a:xfrm>
          <a:prstGeom prst="rect">
            <a:avLst/>
          </a:prstGeom>
        </p:spPr>
      </p:pic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F3AEE19-128A-4FF8-954B-A9724F42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44" name="Round Diagonal Corner Rectangle 7">
              <a:extLst>
                <a:ext uri="{FF2B5EF4-FFF2-40B4-BE49-F238E27FC236}">
                  <a16:creationId xmlns:a16="http://schemas.microsoft.com/office/drawing/2014/main" id="{80F57FCB-2163-4EF8-B6A7-023F6B877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77AB9C7F-4D09-4E13-BD9A-E5C14E37A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46" name="Freeform 32">
                <a:extLst>
                  <a:ext uri="{FF2B5EF4-FFF2-40B4-BE49-F238E27FC236}">
                    <a16:creationId xmlns:a16="http://schemas.microsoft.com/office/drawing/2014/main" id="{043B40A6-216C-4409-942A-16B4141973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7" name="Freeform 33">
                <a:extLst>
                  <a:ext uri="{FF2B5EF4-FFF2-40B4-BE49-F238E27FC236}">
                    <a16:creationId xmlns:a16="http://schemas.microsoft.com/office/drawing/2014/main" id="{6F5ED6F5-BEC7-4798-943B-12105A5178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8" name="Freeform 34">
                <a:extLst>
                  <a:ext uri="{FF2B5EF4-FFF2-40B4-BE49-F238E27FC236}">
                    <a16:creationId xmlns:a16="http://schemas.microsoft.com/office/drawing/2014/main" id="{45C6ABB9-CB59-444A-9A14-96A037BC42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49" name="Freeform 37">
                <a:extLst>
                  <a:ext uri="{FF2B5EF4-FFF2-40B4-BE49-F238E27FC236}">
                    <a16:creationId xmlns:a16="http://schemas.microsoft.com/office/drawing/2014/main" id="{C5F74DA3-506A-4911-BADD-B5DADFA9C5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0" name="Freeform 35">
                <a:extLst>
                  <a:ext uri="{FF2B5EF4-FFF2-40B4-BE49-F238E27FC236}">
                    <a16:creationId xmlns:a16="http://schemas.microsoft.com/office/drawing/2014/main" id="{364BA096-7428-4C20-ABC8-CEBBC3E678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1" name="Freeform 36">
                <a:extLst>
                  <a:ext uri="{FF2B5EF4-FFF2-40B4-BE49-F238E27FC236}">
                    <a16:creationId xmlns:a16="http://schemas.microsoft.com/office/drawing/2014/main" id="{25CA3B41-F8C1-48AF-B4B0-83A0E662A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2" name="Freeform 38">
                <a:extLst>
                  <a:ext uri="{FF2B5EF4-FFF2-40B4-BE49-F238E27FC236}">
                    <a16:creationId xmlns:a16="http://schemas.microsoft.com/office/drawing/2014/main" id="{A2E4BFFC-0D72-4691-AC6F-6D446092C8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3" name="Freeform 39">
                <a:extLst>
                  <a:ext uri="{FF2B5EF4-FFF2-40B4-BE49-F238E27FC236}">
                    <a16:creationId xmlns:a16="http://schemas.microsoft.com/office/drawing/2014/main" id="{7E81AA48-AA02-4008-9B21-B1BB050424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4" name="Freeform 40">
                <a:extLst>
                  <a:ext uri="{FF2B5EF4-FFF2-40B4-BE49-F238E27FC236}">
                    <a16:creationId xmlns:a16="http://schemas.microsoft.com/office/drawing/2014/main" id="{08B8F28E-CB03-4B11-8575-F1AB3A12A3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5" name="Rectangle 41">
                <a:extLst>
                  <a:ext uri="{FF2B5EF4-FFF2-40B4-BE49-F238E27FC236}">
                    <a16:creationId xmlns:a16="http://schemas.microsoft.com/office/drawing/2014/main" id="{6F2B917E-B873-4E35-8D18-F116784B5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6" name="Freeform 32">
                <a:extLst>
                  <a:ext uri="{FF2B5EF4-FFF2-40B4-BE49-F238E27FC236}">
                    <a16:creationId xmlns:a16="http://schemas.microsoft.com/office/drawing/2014/main" id="{DA0EBFF7-C330-4AEE-806E-6A2D745425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7" name="Freeform 33">
                <a:extLst>
                  <a:ext uri="{FF2B5EF4-FFF2-40B4-BE49-F238E27FC236}">
                    <a16:creationId xmlns:a16="http://schemas.microsoft.com/office/drawing/2014/main" id="{2A66CF61-D72F-4E03-B74E-4BDD67D1CA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8" name="Freeform 34">
                <a:extLst>
                  <a:ext uri="{FF2B5EF4-FFF2-40B4-BE49-F238E27FC236}">
                    <a16:creationId xmlns:a16="http://schemas.microsoft.com/office/drawing/2014/main" id="{04DE5338-105A-4EB0-8FE2-D41DC2F984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59" name="Freeform 37">
                <a:extLst>
                  <a:ext uri="{FF2B5EF4-FFF2-40B4-BE49-F238E27FC236}">
                    <a16:creationId xmlns:a16="http://schemas.microsoft.com/office/drawing/2014/main" id="{C9A1C85F-5B5B-47FA-8C0C-66F75C2741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0" name="Freeform 35">
                <a:extLst>
                  <a:ext uri="{FF2B5EF4-FFF2-40B4-BE49-F238E27FC236}">
                    <a16:creationId xmlns:a16="http://schemas.microsoft.com/office/drawing/2014/main" id="{75F79533-DD24-4E6A-83A1-9E21DF565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1" name="Freeform 36">
                <a:extLst>
                  <a:ext uri="{FF2B5EF4-FFF2-40B4-BE49-F238E27FC236}">
                    <a16:creationId xmlns:a16="http://schemas.microsoft.com/office/drawing/2014/main" id="{376D6142-024F-4BD4-95B7-A6D05EF59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2" name="Freeform 38">
                <a:extLst>
                  <a:ext uri="{FF2B5EF4-FFF2-40B4-BE49-F238E27FC236}">
                    <a16:creationId xmlns:a16="http://schemas.microsoft.com/office/drawing/2014/main" id="{CD28FD54-698D-4BAD-92FC-289706745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3" name="Freeform 39">
                <a:extLst>
                  <a:ext uri="{FF2B5EF4-FFF2-40B4-BE49-F238E27FC236}">
                    <a16:creationId xmlns:a16="http://schemas.microsoft.com/office/drawing/2014/main" id="{47EFA16F-61E8-404C-840D-A8AE44F51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4" name="Freeform 40">
                <a:extLst>
                  <a:ext uri="{FF2B5EF4-FFF2-40B4-BE49-F238E27FC236}">
                    <a16:creationId xmlns:a16="http://schemas.microsoft.com/office/drawing/2014/main" id="{09E4A29B-6AEB-4F87-9189-F506B278A7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5" name="Rectangle 41">
                <a:extLst>
                  <a:ext uri="{FF2B5EF4-FFF2-40B4-BE49-F238E27FC236}">
                    <a16:creationId xmlns:a16="http://schemas.microsoft.com/office/drawing/2014/main" id="{338E5AEE-F711-46EB-9890-E720C8B852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9693" y="1907983"/>
            <a:ext cx="6858000" cy="1367896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/>
              <a:t>ACM Open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6633" y="3235283"/>
            <a:ext cx="6827573" cy="136789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Monday, November 7</a:t>
            </a:r>
            <a:r>
              <a:rPr lang="en-US" sz="3200" b="1" baseline="30000" dirty="0">
                <a:solidFill>
                  <a:schemeClr val="accent2">
                    <a:lumMod val="75000"/>
                  </a:schemeClr>
                </a:solidFill>
              </a:rPr>
              <a:t>th</a:t>
            </a:r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, 2022</a:t>
            </a:r>
          </a:p>
          <a:p>
            <a:pPr algn="ctr"/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Room #246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2B0F97-426D-AF4B-EEAD-9CD41FB4305A}"/>
              </a:ext>
            </a:extLst>
          </p:cNvPr>
          <p:cNvSpPr txBox="1"/>
          <p:nvPr/>
        </p:nvSpPr>
        <p:spPr>
          <a:xfrm>
            <a:off x="3697465" y="242348"/>
            <a:ext cx="4865907" cy="584775"/>
          </a:xfrm>
          <a:prstGeom prst="rect">
            <a:avLst/>
          </a:prstGeom>
          <a:solidFill>
            <a:schemeClr val="bg1"/>
          </a:solidFill>
          <a:effectLst>
            <a:softEdge rad="88900"/>
          </a:effectLst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</a:rPr>
              <a:t>Become a Member today! </a:t>
            </a:r>
            <a:endParaRPr lang="en-US" sz="3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B28F12-CB2D-2361-6451-B5FA80BCAB51}"/>
              </a:ext>
            </a:extLst>
          </p:cNvPr>
          <p:cNvSpPr txBox="1"/>
          <p:nvPr/>
        </p:nvSpPr>
        <p:spPr>
          <a:xfrm>
            <a:off x="575515" y="850935"/>
            <a:ext cx="5365414" cy="584775"/>
          </a:xfrm>
          <a:prstGeom prst="rect">
            <a:avLst/>
          </a:prstGeom>
          <a:solidFill>
            <a:schemeClr val="bg1"/>
          </a:solidFill>
          <a:effectLst>
            <a:softEdge rad="88900"/>
          </a:effectLst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</a:rPr>
              <a:t>Great addition to resumes </a:t>
            </a:r>
            <a:endParaRPr lang="en-US" sz="3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277CF9-2AEE-0B79-8252-58DA9AE1EE06}"/>
              </a:ext>
            </a:extLst>
          </p:cNvPr>
          <p:cNvSpPr txBox="1"/>
          <p:nvPr/>
        </p:nvSpPr>
        <p:spPr>
          <a:xfrm>
            <a:off x="4244805" y="1568863"/>
            <a:ext cx="3771223" cy="584775"/>
          </a:xfrm>
          <a:prstGeom prst="rect">
            <a:avLst/>
          </a:prstGeom>
          <a:solidFill>
            <a:schemeClr val="bg1"/>
          </a:solidFill>
          <a:effectLst>
            <a:softEdge rad="88900"/>
          </a:effectLst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</a:rPr>
              <a:t>Game Night Fun </a:t>
            </a:r>
            <a:endParaRPr lang="en-US" sz="3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AF7C52-622E-5667-5CDB-EE87BC6841A2}"/>
              </a:ext>
            </a:extLst>
          </p:cNvPr>
          <p:cNvSpPr txBox="1"/>
          <p:nvPr/>
        </p:nvSpPr>
        <p:spPr>
          <a:xfrm>
            <a:off x="6527914" y="822406"/>
            <a:ext cx="5119773" cy="584775"/>
          </a:xfrm>
          <a:prstGeom prst="rect">
            <a:avLst/>
          </a:prstGeom>
          <a:solidFill>
            <a:schemeClr val="bg1"/>
          </a:solidFill>
          <a:effectLst>
            <a:softEdge rad="88900"/>
          </a:effectLst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</a:rPr>
              <a:t>Stunning guest speakers </a:t>
            </a:r>
            <a:endParaRPr lang="en-US" sz="3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1F85283E-CD1C-04A5-99F2-10EE923BD2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308" y="5380237"/>
            <a:ext cx="2810166" cy="1310714"/>
          </a:xfrm>
          <a:prstGeom prst="rect">
            <a:avLst/>
          </a:prstGeom>
          <a:solidFill>
            <a:schemeClr val="tx2"/>
          </a:solidFill>
          <a:effectLst>
            <a:softEdge rad="1524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0A152D0-C700-41E2-10C9-3667365EEA9E}"/>
              </a:ext>
            </a:extLst>
          </p:cNvPr>
          <p:cNvSpPr txBox="1"/>
          <p:nvPr/>
        </p:nvSpPr>
        <p:spPr>
          <a:xfrm>
            <a:off x="92916" y="5635484"/>
            <a:ext cx="6334539" cy="800219"/>
          </a:xfrm>
          <a:prstGeom prst="rect">
            <a:avLst/>
          </a:prstGeom>
          <a:solidFill>
            <a:schemeClr val="bg1"/>
          </a:solidFill>
          <a:effectLst>
            <a:softEdge rad="88900"/>
          </a:effectLst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</a:rPr>
              <a:t>Chair: Jeremy Bass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  <a:hlinkClick r:id="rId6"/>
              </a:rPr>
              <a:t>jbass6@stumail.northeaststate.edu</a:t>
            </a:r>
            <a:endParaRPr lang="en-US" b="1" dirty="0">
              <a:solidFill>
                <a:schemeClr val="accent5">
                  <a:lumMod val="75000"/>
                </a:schemeClr>
              </a:solidFill>
              <a:latin typeface="Lato" panose="020F0502020204030203" pitchFamily="34" charset="0"/>
            </a:endParaRPr>
          </a:p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</a:rPr>
              <a:t>Vice Chair: Matthew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  <a:hlinkClick r:id="rId7"/>
              </a:rPr>
              <a:t>mbreedi4@stumail.northeaststate.edu</a:t>
            </a:r>
            <a:r>
              <a:rPr lang="en-US" sz="2800" b="1" dirty="0">
                <a:solidFill>
                  <a:schemeClr val="accent5">
                    <a:lumMod val="75000"/>
                  </a:schemeClr>
                </a:solidFill>
                <a:latin typeface="Lato" panose="020F0502020204030203" pitchFamily="34" charset="0"/>
              </a:rPr>
              <a:t>  </a:t>
            </a:r>
            <a:endParaRPr lang="en-US" sz="28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23</TotalTime>
  <Words>49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Lato</vt:lpstr>
      <vt:lpstr>Tw Cen MT</vt:lpstr>
      <vt:lpstr>Circuit</vt:lpstr>
      <vt:lpstr>ACM Open Meeting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ACM Open Meeting</dc:title>
  <dc:creator>Megan Siclari (msiclari)</dc:creator>
  <cp:lastModifiedBy>Megan Siclari (msiclari)</cp:lastModifiedBy>
  <cp:revision>1</cp:revision>
  <dcterms:created xsi:type="dcterms:W3CDTF">2022-10-31T17:50:15Z</dcterms:created>
  <dcterms:modified xsi:type="dcterms:W3CDTF">2022-10-31T18:13:39Z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